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11"/>
  </p:notesMasterIdLst>
  <p:sldIdLst>
    <p:sldId id="306" r:id="rId2"/>
    <p:sldId id="258" r:id="rId3"/>
    <p:sldId id="336" r:id="rId4"/>
    <p:sldId id="342" r:id="rId5"/>
    <p:sldId id="337" r:id="rId6"/>
    <p:sldId id="338" r:id="rId7"/>
    <p:sldId id="343" r:id="rId8"/>
    <p:sldId id="339" r:id="rId9"/>
    <p:sldId id="307" r:id="rId1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제주고딕" panose="020B0600000101010101" charset="-127"/>
      <p:regular r:id="rId15"/>
    </p:embeddedFont>
    <p:embeddedFont>
      <p:font typeface="Barlow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CEC"/>
    <a:srgbClr val="A7C5F3"/>
    <a:srgbClr val="FF66FF"/>
    <a:srgbClr val="DADBE0"/>
    <a:srgbClr val="FFDA86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214D8-03F5-4EE6-9402-BA0A62CDA150}">
  <a:tblStyle styleId="{253214D8-03F5-4EE6-9402-BA0A62CDA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941" autoAdjust="0"/>
  </p:normalViewPr>
  <p:slideViewPr>
    <p:cSldViewPr snapToGrid="0">
      <p:cViewPr varScale="1">
        <p:scale>
          <a:sx n="105" d="100"/>
          <a:sy n="105" d="100"/>
        </p:scale>
        <p:origin x="78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6872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6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79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2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71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612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03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70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A7C5F3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ko-KR" altLang="en-US" smtClean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1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04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40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06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6758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pxhere.com/en/photo/13928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클라우드 컴퓨팅</a:t>
            </a:r>
            <a:r>
              <a:rPr lang="en-US" altLang="ko-KR" sz="2800" dirty="0">
                <a:latin typeface="+mj-ea"/>
                <a:ea typeface="+mj-ea"/>
              </a:rPr>
              <a:t/>
            </a:r>
            <a:br>
              <a:rPr lang="en-US" altLang="ko-KR" sz="2800" dirty="0">
                <a:latin typeface="+mj-ea"/>
                <a:ea typeface="+mj-ea"/>
              </a:rPr>
            </a:br>
            <a:r>
              <a:rPr lang="ko-KR" altLang="en-US" sz="2800" dirty="0" err="1">
                <a:latin typeface="+mj-ea"/>
                <a:ea typeface="+mj-ea"/>
              </a:rPr>
              <a:t>클사모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 err="1">
                <a:latin typeface="+mj-ea"/>
                <a:ea typeface="+mj-ea"/>
              </a:rPr>
              <a:t>기타클라우드성공사례</a:t>
            </a:r>
            <a:endParaRPr sz="2800" dirty="0">
              <a:latin typeface="+mj-ea"/>
              <a:ea typeface="+mj-ea"/>
            </a:endParaRPr>
          </a:p>
        </p:txBody>
      </p:sp>
      <p:pic>
        <p:nvPicPr>
          <p:cNvPr id="5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5EF26089-9C35-43F5-9C69-96AAC19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09" y="410005"/>
            <a:ext cx="1801690" cy="18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3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A68D6BE-9FB8-B14F-A5A0-5653E1B89931}"/>
              </a:ext>
            </a:extLst>
          </p:cNvPr>
          <p:cNvSpPr/>
          <p:nvPr/>
        </p:nvSpPr>
        <p:spPr>
          <a:xfrm>
            <a:off x="2956914" y="2438398"/>
            <a:ext cx="4450409" cy="58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B5AB7696-A123-5945-A21D-13342EDCC69B}"/>
              </a:ext>
            </a:extLst>
          </p:cNvPr>
          <p:cNvGrpSpPr/>
          <p:nvPr/>
        </p:nvGrpSpPr>
        <p:grpSpPr>
          <a:xfrm rot="10800000">
            <a:off x="2956913" y="1952122"/>
            <a:ext cx="4450409" cy="304800"/>
            <a:chOff x="1917700" y="-685800"/>
            <a:chExt cx="4700016" cy="484632"/>
          </a:xfrm>
        </p:grpSpPr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xmlns="" id="{8541F02D-8B80-D748-A7C4-69EDCCE12278}"/>
                </a:ext>
              </a:extLst>
            </p:cNvPr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63ECF29-7282-0D4D-ACC3-EAC272125606}"/>
                </a:ext>
              </a:extLst>
            </p:cNvPr>
            <p:cNvSpPr/>
            <p:nvPr/>
          </p:nvSpPr>
          <p:spPr>
            <a:xfrm>
              <a:off x="2160016" y="-685800"/>
              <a:ext cx="4457700" cy="4846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8B3526A-A688-A444-8F45-6A51D1CFF087}"/>
              </a:ext>
            </a:extLst>
          </p:cNvPr>
          <p:cNvSpPr txBox="1"/>
          <p:nvPr/>
        </p:nvSpPr>
        <p:spPr>
          <a:xfrm>
            <a:off x="3047783" y="1970398"/>
            <a:ext cx="413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rgbClr val="B7CE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클라우드 컴퓨팅</a:t>
            </a:r>
            <a:endParaRPr lang="ko-KR" altLang="en-US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122EDC9-A8D2-D94F-8776-A662523064DE}"/>
              </a:ext>
            </a:extLst>
          </p:cNvPr>
          <p:cNvSpPr txBox="1"/>
          <p:nvPr/>
        </p:nvSpPr>
        <p:spPr>
          <a:xfrm>
            <a:off x="2946637" y="2398032"/>
            <a:ext cx="44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C78D25FD-6453-400E-9BBB-8C7F9A9E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8" y="1659514"/>
            <a:ext cx="1718618" cy="17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1. GitHub</a:t>
            </a:r>
            <a:r>
              <a:rPr lang="ko-KR" altLang="en-US" dirty="0">
                <a:latin typeface="+mj-ea"/>
                <a:ea typeface="+mj-ea"/>
              </a:rPr>
              <a:t>란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22" y="1337120"/>
            <a:ext cx="4046982" cy="1644862"/>
          </a:xfrm>
          <a:prstGeom prst="rect">
            <a:avLst/>
          </a:prstGeom>
        </p:spPr>
      </p:pic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1573854" y="3118927"/>
            <a:ext cx="6874118" cy="18003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dirty="0" smtClean="0">
                <a:latin typeface="+mn-ea"/>
                <a:ea typeface="+mn-ea"/>
              </a:rPr>
              <a:t>- GitHub</a:t>
            </a:r>
            <a:r>
              <a:rPr lang="ko-KR" altLang="en-US" sz="1300" dirty="0">
                <a:latin typeface="+mn-ea"/>
                <a:ea typeface="+mn-ea"/>
              </a:rPr>
              <a:t>는 </a:t>
            </a:r>
            <a:r>
              <a:rPr lang="en-US" altLang="ko-KR" sz="1300" dirty="0">
                <a:latin typeface="+mn-ea"/>
                <a:ea typeface="+mn-ea"/>
              </a:rPr>
              <a:t>2008</a:t>
            </a:r>
            <a:r>
              <a:rPr lang="ko-KR" altLang="en-US" sz="1300" dirty="0">
                <a:latin typeface="+mn-ea"/>
                <a:ea typeface="+mn-ea"/>
              </a:rPr>
              <a:t>년도에 설립된 깃</a:t>
            </a:r>
            <a:r>
              <a:rPr lang="en-US" altLang="ko-KR" sz="1300" dirty="0">
                <a:latin typeface="+mn-ea"/>
                <a:ea typeface="+mn-ea"/>
              </a:rPr>
              <a:t>(</a:t>
            </a:r>
            <a:r>
              <a:rPr lang="en-US" altLang="ko-KR" sz="1300" dirty="0" err="1">
                <a:latin typeface="+mn-ea"/>
                <a:ea typeface="+mn-ea"/>
              </a:rPr>
              <a:t>Git</a:t>
            </a:r>
            <a:r>
              <a:rPr lang="en-US" altLang="ko-KR" sz="1300" dirty="0">
                <a:latin typeface="+mn-ea"/>
                <a:ea typeface="+mn-ea"/>
              </a:rPr>
              <a:t>) </a:t>
            </a:r>
            <a:r>
              <a:rPr lang="ko-KR" altLang="en-US" sz="1300" dirty="0">
                <a:latin typeface="+mn-ea"/>
                <a:ea typeface="+mn-ea"/>
              </a:rPr>
              <a:t>전문 </a:t>
            </a:r>
            <a:r>
              <a:rPr lang="ko-KR" altLang="en-US" sz="1300" dirty="0" err="1">
                <a:latin typeface="+mn-ea"/>
                <a:ea typeface="+mn-ea"/>
              </a:rPr>
              <a:t>호스팅</a:t>
            </a:r>
            <a:r>
              <a:rPr lang="ko-KR" altLang="en-US" sz="1300" dirty="0">
                <a:latin typeface="+mn-ea"/>
                <a:ea typeface="+mn-ea"/>
              </a:rPr>
              <a:t> 으로 시작한 </a:t>
            </a:r>
            <a:r>
              <a:rPr lang="en-US" altLang="ko-KR" sz="1300" dirty="0">
                <a:latin typeface="+mn-ea"/>
                <a:ea typeface="+mn-ea"/>
              </a:rPr>
              <a:t>IT</a:t>
            </a:r>
            <a:r>
              <a:rPr lang="ko-KR" altLang="en-US" sz="1300" dirty="0">
                <a:latin typeface="+mn-ea"/>
                <a:ea typeface="+mn-ea"/>
              </a:rPr>
              <a:t>회사 이다</a:t>
            </a:r>
            <a:r>
              <a:rPr lang="en-US" altLang="ko-KR" sz="13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endParaRPr lang="en-US" altLang="ko-KR" sz="13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300" dirty="0">
                <a:latin typeface="+mn-ea"/>
                <a:ea typeface="+mn-ea"/>
              </a:rPr>
              <a:t> </a:t>
            </a:r>
            <a:r>
              <a:rPr lang="en-US" altLang="ko-KR" sz="1300" dirty="0" smtClean="0">
                <a:latin typeface="+mn-ea"/>
                <a:ea typeface="+mn-ea"/>
              </a:rPr>
              <a:t>- </a:t>
            </a:r>
            <a:r>
              <a:rPr lang="en-US" altLang="ko-KR" sz="1300" dirty="0" smtClean="0">
                <a:latin typeface="+mn-ea"/>
                <a:ea typeface="+mn-ea"/>
              </a:rPr>
              <a:t>GitHub</a:t>
            </a:r>
            <a:r>
              <a:rPr lang="ko-KR" altLang="en-US" sz="1300" dirty="0">
                <a:latin typeface="+mn-ea"/>
                <a:ea typeface="+mn-ea"/>
              </a:rPr>
              <a:t>는 분산 버전 관리 툴인 </a:t>
            </a:r>
            <a:r>
              <a:rPr lang="en-US" altLang="ko-KR" sz="1300" dirty="0" err="1">
                <a:latin typeface="+mn-ea"/>
                <a:ea typeface="+mn-ea"/>
              </a:rPr>
              <a:t>Git</a:t>
            </a:r>
            <a:r>
              <a:rPr lang="ko-KR" altLang="en-US" sz="1300" dirty="0">
                <a:latin typeface="+mn-ea"/>
                <a:ea typeface="+mn-ea"/>
              </a:rPr>
              <a:t>을 사용하는 프로젝트를 지원하는 웹 </a:t>
            </a:r>
            <a:r>
              <a:rPr lang="ko-KR" altLang="en-US" sz="1300" dirty="0" err="1">
                <a:latin typeface="+mn-ea"/>
                <a:ea typeface="+mn-ea"/>
              </a:rPr>
              <a:t>호스팅</a:t>
            </a:r>
            <a:r>
              <a:rPr lang="ko-KR" altLang="en-US" sz="1300" dirty="0">
                <a:latin typeface="+mn-ea"/>
                <a:ea typeface="+mn-ea"/>
              </a:rPr>
              <a:t> 서비스이다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  <a:endParaRPr lang="en-US" altLang="ko-KR" sz="13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300" dirty="0" smtClean="0">
                <a:latin typeface="+mn-ea"/>
                <a:ea typeface="+mn-ea"/>
              </a:rPr>
              <a:t>- 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ko-KR" sz="1400" dirty="0">
                <a:latin typeface="+mn-ea"/>
                <a:ea typeface="+mn-ea"/>
              </a:rPr>
              <a:t>깃 허브는 </a:t>
            </a:r>
            <a:r>
              <a:rPr lang="en-US" altLang="ko-KR" sz="1400" dirty="0">
                <a:latin typeface="+mn-ea"/>
                <a:ea typeface="+mn-ea"/>
              </a:rPr>
              <a:t>2020</a:t>
            </a:r>
            <a:r>
              <a:rPr lang="ko-KR" altLang="ko-KR" sz="1400" dirty="0">
                <a:latin typeface="+mn-ea"/>
                <a:ea typeface="+mn-ea"/>
              </a:rPr>
              <a:t>년 현재 가장 인기 있는 소스 코드 </a:t>
            </a:r>
            <a:r>
              <a:rPr lang="ko-KR" altLang="ko-KR" sz="1400" dirty="0" err="1">
                <a:latin typeface="+mn-ea"/>
                <a:ea typeface="+mn-ea"/>
              </a:rPr>
              <a:t>호스팅</a:t>
            </a:r>
            <a:r>
              <a:rPr lang="ko-KR" altLang="ko-KR" sz="1400" dirty="0">
                <a:latin typeface="+mn-ea"/>
                <a:ea typeface="+mn-ea"/>
              </a:rPr>
              <a:t> 서비스이자 소프트웨어 개발 </a:t>
            </a:r>
            <a:r>
              <a:rPr lang="ko-KR" altLang="ko-KR" sz="1400" dirty="0" smtClean="0">
                <a:latin typeface="+mn-ea"/>
                <a:ea typeface="+mn-ea"/>
              </a:rPr>
              <a:t>플랫폼</a:t>
            </a:r>
            <a:r>
              <a:rPr lang="ko-KR" altLang="en-US" sz="1400" dirty="0" smtClean="0">
                <a:latin typeface="+mn-ea"/>
                <a:ea typeface="+mn-ea"/>
              </a:rPr>
              <a:t>이다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altLang="ko-KR" sz="1300" dirty="0">
              <a:latin typeface="+mn-ea"/>
              <a:ea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6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2. GitHub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Cloud Storage.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2187615" y="1568641"/>
            <a:ext cx="2849898" cy="3181283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우측 </a:t>
            </a:r>
            <a:r>
              <a:rPr lang="ko-KR" altLang="en-US" dirty="0" smtClean="0">
                <a:latin typeface="+mn-ea"/>
                <a:ea typeface="+mn-ea"/>
              </a:rPr>
              <a:t>그림과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같이 원격 저장소를 통해 소스를 공유하고 협업 프로젝트를 진행할 수 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이때 원격 저장소는 </a:t>
            </a:r>
            <a:r>
              <a:rPr lang="en-US" altLang="ko-KR" dirty="0" smtClean="0">
                <a:latin typeface="+mn-ea"/>
                <a:ea typeface="+mn-ea"/>
              </a:rPr>
              <a:t>Cloud</a:t>
            </a:r>
            <a:r>
              <a:rPr lang="ko-KR" altLang="en-US" dirty="0" smtClean="0">
                <a:latin typeface="+mn-ea"/>
                <a:ea typeface="+mn-ea"/>
              </a:rPr>
              <a:t>를 이용한다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38" y="1469244"/>
            <a:ext cx="3075709" cy="2886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871" y="4419911"/>
            <a:ext cx="1774395" cy="2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2. GitHub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Cloud Storage.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2233335" y="3166929"/>
            <a:ext cx="5382228" cy="1765876"/>
          </a:xfrm>
        </p:spPr>
        <p:txBody>
          <a:bodyPr/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기존에는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아마존 웹 서비스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(AWS)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했다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이후에는 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자사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DNA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통합해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서비스를 더욱 강화할 </a:t>
            </a:r>
            <a:r>
              <a:rPr lang="ko-KR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획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행보를 통해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선점을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적극적으로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역전하려는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의지를 표명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Aws Logo PNG Images, Free Transparent Aws Logo Download - Kind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03" y="1405801"/>
            <a:ext cx="2314620" cy="14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551950" y="1958849"/>
            <a:ext cx="1321723" cy="465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E01CA1-1A21-4E25-8621-642B313D393A}"/>
              </a:ext>
            </a:extLst>
          </p:cNvPr>
          <p:cNvSpPr txBox="1"/>
          <p:nvPr/>
        </p:nvSpPr>
        <p:spPr>
          <a:xfrm>
            <a:off x="4551950" y="2060801"/>
            <a:ext cx="147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MS </a:t>
            </a:r>
            <a:r>
              <a:rPr lang="ko-KR" altLang="en-US" sz="1100" dirty="0" smtClean="0"/>
              <a:t>인수 이후</a:t>
            </a:r>
            <a:endParaRPr lang="en-US" altLang="ko-KR" sz="1100" dirty="0"/>
          </a:p>
        </p:txBody>
      </p:sp>
      <p:pic>
        <p:nvPicPr>
          <p:cNvPr id="1032" name="Picture 8" descr="Microsoft Azure Offers and Pricing UnifyCloud's CSP Port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54" y="1287269"/>
            <a:ext cx="2721627" cy="17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3. GitHub </a:t>
            </a:r>
            <a:r>
              <a:rPr lang="ko-KR" altLang="en-US" dirty="0" smtClean="0">
                <a:latin typeface="+mj-ea"/>
                <a:ea typeface="+mj-ea"/>
              </a:rPr>
              <a:t>사용자 수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dirty="0" smtClean="0">
                <a:latin typeface="+mj-ea"/>
                <a:ea typeface="+mj-ea"/>
              </a:rPr>
              <a:t>매출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144" y="1429320"/>
            <a:ext cx="4983480" cy="2002738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2063094" y="3319271"/>
            <a:ext cx="6157361" cy="1824229"/>
          </a:xfr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현재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이용자수는 약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 명에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달한다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해에만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 명이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증가할 정도로 급격한 성장을 이루고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허브를 통해 코드를 배우는 사용자가 전년대비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퍼센트 증가하였다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8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3. GitHub </a:t>
            </a:r>
            <a:r>
              <a:rPr lang="ko-KR" altLang="en-US" dirty="0" smtClean="0">
                <a:latin typeface="+mj-ea"/>
                <a:ea typeface="+mj-ea"/>
              </a:rPr>
              <a:t>사용자 수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dirty="0" smtClean="0">
                <a:latin typeface="+mj-ea"/>
                <a:ea typeface="+mj-ea"/>
              </a:rPr>
              <a:t>매출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2063094" y="3319271"/>
            <a:ext cx="6157361" cy="1531237"/>
          </a:xfrm>
        </p:spPr>
        <p:txBody>
          <a:bodyPr/>
          <a:lstStyle/>
          <a:p>
            <a:r>
              <a:rPr lang="ko-KR" altLang="en-US" dirty="0" smtClean="0"/>
              <a:t>수입 또한 구독 시스템 기업용 </a:t>
            </a:r>
            <a:r>
              <a:rPr lang="ko-KR" altLang="en-US" dirty="0" smtClean="0"/>
              <a:t>서비스 등을 </a:t>
            </a:r>
            <a:r>
              <a:rPr lang="ko-KR" altLang="en-US" dirty="0" smtClean="0"/>
              <a:t>통해 지속적으로 성장</a:t>
            </a:r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기준 </a:t>
            </a:r>
            <a:r>
              <a:rPr lang="en-US" altLang="ko-KR" dirty="0" smtClean="0"/>
              <a:t>$300million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수익을 창출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453" y="1272219"/>
            <a:ext cx="4828603" cy="20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>4. GitHub</a:t>
            </a:r>
            <a:r>
              <a:rPr lang="ko-KR" altLang="en-US" dirty="0" smtClean="0">
                <a:latin typeface="+mj-ea"/>
                <a:ea typeface="+mj-ea"/>
              </a:rPr>
              <a:t>의 성공 요인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1560174" y="1375225"/>
            <a:ext cx="6934601" cy="3374700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다양한 개발자와 </a:t>
            </a:r>
            <a:r>
              <a:rPr lang="ko-KR" altLang="en-US" dirty="0" err="1" smtClean="0">
                <a:latin typeface="+mn-ea"/>
                <a:ea typeface="+mn-ea"/>
              </a:rPr>
              <a:t>오픈소스들이</a:t>
            </a:r>
            <a:r>
              <a:rPr lang="ko-KR" altLang="en-US" dirty="0" smtClean="0">
                <a:latin typeface="+mn-ea"/>
                <a:ea typeface="+mn-ea"/>
              </a:rPr>
              <a:t> 존재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깃의 강력한 분산 버전 관리 특성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err="1" smtClean="0">
                <a:latin typeface="+mn-ea"/>
                <a:ea typeface="+mn-ea"/>
              </a:rPr>
              <a:t>클라우드</a:t>
            </a:r>
            <a:r>
              <a:rPr lang="ko-KR" altLang="en-US" dirty="0" smtClean="0">
                <a:latin typeface="+mn-ea"/>
                <a:ea typeface="+mn-ea"/>
              </a:rPr>
              <a:t> 저장소를 활용한 프로젝트 협업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다양한 이슈 전달 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커뮤니티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좋은 웹 </a:t>
            </a:r>
            <a:r>
              <a:rPr lang="en-US" altLang="ko-KR" dirty="0" smtClean="0">
                <a:latin typeface="+mn-ea"/>
                <a:ea typeface="+mn-ea"/>
              </a:rPr>
              <a:t>UI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60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loud Computing Vector SVG Icon (9) - PNG Repo Free PNG Icons">
            <a:extLst>
              <a:ext uri="{FF2B5EF4-FFF2-40B4-BE49-F238E27FC236}">
                <a16:creationId xmlns:a16="http://schemas.microsoft.com/office/drawing/2014/main" xmlns="" id="{679B50DA-2576-49EC-A811-97E4E08D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081"/>
            <a:ext cx="3649716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898650" y="569913"/>
            <a:ext cx="7245350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THANKS!</a:t>
            </a:r>
            <a:endParaRPr sz="9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클라우드컴퓨팅_발표자료</Template>
  <TotalTime>1512</TotalTime>
  <Words>228</Words>
  <Application>Microsoft Office PowerPoint</Application>
  <PresentationFormat>화면 슬라이드 쇼(16:9)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 Bold</vt:lpstr>
      <vt:lpstr>제주고딕</vt:lpstr>
      <vt:lpstr>Barlow</vt:lpstr>
      <vt:lpstr>Arial</vt:lpstr>
      <vt:lpstr>Basset template</vt:lpstr>
      <vt:lpstr>클라우드 컴퓨팅 클사모 - 기타클라우드성공사례</vt:lpstr>
      <vt:lpstr>PowerPoint 프레젠테이션</vt:lpstr>
      <vt:lpstr>1. GitHub란</vt:lpstr>
      <vt:lpstr>2. GitHub와 Cloud Storage.</vt:lpstr>
      <vt:lpstr>2. GitHub와 Cloud Storage.</vt:lpstr>
      <vt:lpstr>3. GitHub 사용자 수/ 매출</vt:lpstr>
      <vt:lpstr>3. GitHub 사용자 수/ 매출</vt:lpstr>
      <vt:lpstr>4. GitHub의 성공 요인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Dos</dc:creator>
  <cp:lastModifiedBy>user</cp:lastModifiedBy>
  <cp:revision>243</cp:revision>
  <dcterms:modified xsi:type="dcterms:W3CDTF">2020-11-05T04:03:49Z</dcterms:modified>
</cp:coreProperties>
</file>